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1"/>
  </p:notesMasterIdLst>
  <p:sldIdLst>
    <p:sldId id="256" r:id="rId2"/>
    <p:sldId id="257" r:id="rId3"/>
    <p:sldId id="258" r:id="rId4"/>
    <p:sldId id="265" r:id="rId5"/>
    <p:sldId id="259" r:id="rId6"/>
    <p:sldId id="260" r:id="rId7"/>
    <p:sldId id="268" r:id="rId8"/>
    <p:sldId id="270" r:id="rId9"/>
    <p:sldId id="269" r:id="rId10"/>
    <p:sldId id="277" r:id="rId11"/>
    <p:sldId id="272" r:id="rId12"/>
    <p:sldId id="273" r:id="rId13"/>
    <p:sldId id="275" r:id="rId14"/>
    <p:sldId id="274" r:id="rId15"/>
    <p:sldId id="266" r:id="rId16"/>
    <p:sldId id="267" r:id="rId17"/>
    <p:sldId id="263" r:id="rId18"/>
    <p:sldId id="26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9B748-1C75-4FB8-B7BB-42A00F4155AD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7F328-A45A-406A-94A3-896AA4C2C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7F328-A45A-406A-94A3-896AA4C2C14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7F328-A45A-406A-94A3-896AA4C2C14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AB09C-04A8-4952-966A-3A196E46074B}" type="datetime1">
              <a:rPr lang="en-US" smtClean="0"/>
              <a:t>12/4/2013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18B2-A7AD-4BC8-A004-CF3EF55A7C2B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A14A-04AD-4BAF-87BF-A5241E09031C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EEC3-FB8A-4565-8B46-89DB9B450E67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3267-3CE5-437E-B05C-A7727A72CFDD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21ED-CE7C-4894-BB72-8D51FE8FA6D0}" type="datetime1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BA722D-3B64-4DBE-B799-F02B1DCAC771}" type="datetime1">
              <a:rPr lang="en-US" smtClean="0"/>
              <a:t>12/4/2013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AB2DB1F-F607-4812-B123-0DF103F11208}" type="datetime1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4E4B-A248-43EC-8123-3CCC688D07A9}" type="datetime1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4373-0753-448B-9C11-7ADF7543E032}" type="datetime1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3BC4-FC36-43FF-9BE8-2B198BDFBD83}" type="datetime1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87AD8F-545F-4482-9834-E9A095ABE109}" type="datetime1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 Wilkinson &amp; L Hasty © 12/1/2013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203F20-603A-40C3-886D-EC6875E336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uchgraphic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p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tel:1-800-244-57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ctilevision.org/" TargetMode="External"/><Relationship Id="rId2" Type="http://schemas.openxmlformats.org/officeDocument/2006/relationships/hyperlink" Target="http://www.aph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actilegraphic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ramcenter.org/" TargetMode="External"/><Relationship Id="rId2" Type="http://schemas.openxmlformats.org/officeDocument/2006/relationships/hyperlink" Target="http://www.brailleauthority.org/t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dk12.org/instruction/commoncore/braille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ELA-Literacy/SL/5/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This About 5</a:t>
            </a:r>
            <a:r>
              <a:rPr lang="en-US" baseline="30000" dirty="0" smtClean="0"/>
              <a:t>th</a:t>
            </a:r>
            <a:r>
              <a:rPr lang="en-US" dirty="0" smtClean="0"/>
              <a:t> Graders and Tactile Graphics???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8458200" cy="2438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itchFamily="34" charset="0"/>
                <a:ea typeface="Calibri"/>
                <a:cs typeface="Times New Roman"/>
              </a:rPr>
              <a:t>Lucia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Hasty,  MA, CTVI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 Rocky </a:t>
            </a:r>
            <a:r>
              <a:rPr lang="en-US" dirty="0">
                <a:latin typeface="Calibri" pitchFamily="34" charset="0"/>
                <a:ea typeface="Calibri"/>
                <a:cs typeface="Times New Roman"/>
              </a:rPr>
              <a:t>Mountain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Braille Associates</a:t>
            </a: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800" dirty="0">
              <a:latin typeface="Calibri" pitchFamily="34" charset="0"/>
              <a:ea typeface="Calibri"/>
              <a:cs typeface="Times New Roman"/>
            </a:endParaRPr>
          </a:p>
          <a:p>
            <a:r>
              <a:rPr lang="en-US" dirty="0">
                <a:latin typeface="Calibri" pitchFamily="34" charset="0"/>
                <a:ea typeface="Calibri"/>
                <a:cs typeface="Times New Roman"/>
              </a:rPr>
              <a:t>Dawn Wilkinson,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 MA, CTVI</a:t>
            </a:r>
          </a:p>
          <a:p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American </a:t>
            </a:r>
            <a:r>
              <a:rPr lang="en-US" dirty="0">
                <a:latin typeface="Calibri" pitchFamily="34" charset="0"/>
                <a:ea typeface="Calibri"/>
                <a:cs typeface="Times New Roman"/>
              </a:rPr>
              <a:t>Printing House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for </a:t>
            </a:r>
            <a:r>
              <a:rPr lang="en-US" dirty="0">
                <a:latin typeface="Calibri" pitchFamily="34" charset="0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Blind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Prerequisite skills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Skills that will be needed in 6</a:t>
            </a:r>
            <a:r>
              <a:rPr lang="en-US" sz="3200" baseline="30000" dirty="0" smtClean="0">
                <a:latin typeface="Calibri" pitchFamily="34" charset="0"/>
              </a:rPr>
              <a:t>th</a:t>
            </a:r>
            <a:r>
              <a:rPr lang="en-US" sz="3200" dirty="0" smtClean="0">
                <a:latin typeface="Calibri" pitchFamily="34" charset="0"/>
              </a:rPr>
              <a:t> grade 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  (and beyond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</a:rPr>
              <a:t>How do we get there?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KIDS MUST CREATE </a:t>
            </a:r>
            <a:r>
              <a:rPr lang="en-US" dirty="0" smtClean="0">
                <a:latin typeface="Calibri" pitchFamily="34" charset="0"/>
              </a:rPr>
              <a:t>their </a:t>
            </a:r>
            <a:r>
              <a:rPr lang="en-US" dirty="0" smtClean="0">
                <a:latin typeface="Calibri" pitchFamily="34" charset="0"/>
              </a:rPr>
              <a:t>OWN Tactile Graphics</a:t>
            </a:r>
          </a:p>
          <a:p>
            <a:r>
              <a:rPr lang="en-US" dirty="0" smtClean="0">
                <a:latin typeface="Calibri" pitchFamily="34" charset="0"/>
              </a:rPr>
              <a:t> </a:t>
            </a:r>
          </a:p>
          <a:p>
            <a:r>
              <a:rPr lang="en-US" dirty="0" smtClean="0">
                <a:latin typeface="Calibri" pitchFamily="34" charset="0"/>
              </a:rPr>
              <a:t>Reading graphics is not enough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Making their own can enhance understanding for reading.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It Starts </a:t>
            </a:r>
            <a:r>
              <a:rPr lang="en-US" dirty="0" smtClean="0">
                <a:latin typeface="Calibri" pitchFamily="34" charset="0"/>
              </a:rPr>
              <a:t>With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Just </a:t>
            </a:r>
            <a:r>
              <a:rPr lang="en-US" dirty="0" smtClean="0">
                <a:latin typeface="Calibri" pitchFamily="34" charset="0"/>
              </a:rPr>
              <a:t>Parallel and Perpendicular Lines in Kindergarten</a:t>
            </a:r>
          </a:p>
          <a:p>
            <a:r>
              <a:rPr lang="en-US" dirty="0" smtClean="0">
                <a:latin typeface="Calibri" pitchFamily="34" charset="0"/>
              </a:rPr>
              <a:t>It becomes a counting chart</a:t>
            </a:r>
          </a:p>
          <a:p>
            <a:r>
              <a:rPr lang="en-US" dirty="0" smtClean="0">
                <a:latin typeface="Calibri" pitchFamily="34" charset="0"/>
              </a:rPr>
              <a:t>Then X and Y axes come along</a:t>
            </a:r>
          </a:p>
          <a:p>
            <a:r>
              <a:rPr lang="en-US" dirty="0" smtClean="0">
                <a:latin typeface="Calibri" pitchFamily="34" charset="0"/>
              </a:rPr>
              <a:t>Now here we are Plotting Coordinates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APH </a:t>
            </a:r>
            <a:r>
              <a:rPr lang="en-US" dirty="0" smtClean="0">
                <a:latin typeface="Calibri" pitchFamily="34" charset="0"/>
              </a:rPr>
              <a:t>grid paper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It Was Only a Circle in Kindergarten</a:t>
            </a:r>
            <a:r>
              <a:rPr lang="en-US" dirty="0" smtClean="0">
                <a:latin typeface="Calibri" pitchFamily="34" charset="0"/>
              </a:rPr>
              <a:t>!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Then </a:t>
            </a:r>
            <a:r>
              <a:rPr lang="en-US" sz="3200" dirty="0" smtClean="0">
                <a:latin typeface="Calibri" pitchFamily="34" charset="0"/>
              </a:rPr>
              <a:t>it divides into </a:t>
            </a:r>
            <a:r>
              <a:rPr lang="en-US" sz="3200" dirty="0" smtClean="0">
                <a:latin typeface="Calibri" pitchFamily="34" charset="0"/>
              </a:rPr>
              <a:t>fractions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Now it’s a pie </a:t>
            </a:r>
            <a:r>
              <a:rPr lang="en-US" sz="3200" dirty="0" smtClean="0">
                <a:latin typeface="Calibri" pitchFamily="34" charset="0"/>
              </a:rPr>
              <a:t>chart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Now it’s multiple circles and a </a:t>
            </a:r>
            <a:r>
              <a:rPr lang="en-US" sz="3200" dirty="0" err="1" smtClean="0">
                <a:latin typeface="Calibri" pitchFamily="34" charset="0"/>
              </a:rPr>
              <a:t>venn</a:t>
            </a:r>
            <a:r>
              <a:rPr lang="en-US" sz="3200" dirty="0" smtClean="0">
                <a:latin typeface="Calibri" pitchFamily="34" charset="0"/>
              </a:rPr>
              <a:t> diagram</a:t>
            </a:r>
            <a:r>
              <a:rPr lang="en-US" sz="3200" dirty="0" smtClean="0">
                <a:latin typeface="Calibri" pitchFamily="34" charset="0"/>
              </a:rPr>
              <a:t>!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APH Venn Diagram sheets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It’s Not Just a Square or Triangle Anymore</a:t>
            </a:r>
            <a:br>
              <a:rPr lang="en-US" dirty="0" smtClean="0"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Manipulatives</a:t>
            </a:r>
            <a:r>
              <a:rPr lang="en-US" dirty="0" smtClean="0">
                <a:latin typeface="Calibri" pitchFamily="34" charset="0"/>
              </a:rPr>
              <a:t> and more </a:t>
            </a:r>
            <a:r>
              <a:rPr lang="en-US" dirty="0" err="1" smtClean="0">
                <a:latin typeface="Calibri" pitchFamily="34" charset="0"/>
              </a:rPr>
              <a:t>Manipulatives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Polydrons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geoforms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3d to 2d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Drawings with  perspective 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TECHNOLOGY and TACTILE </a:t>
            </a:r>
            <a:r>
              <a:rPr lang="en-US" dirty="0" smtClean="0">
                <a:latin typeface="Calibri" pitchFamily="34" charset="0"/>
              </a:rPr>
              <a:t>GRAPHICS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Embossing</a:t>
            </a:r>
            <a:endParaRPr lang="en-US" dirty="0" smtClean="0"/>
          </a:p>
          <a:p>
            <a:r>
              <a:rPr lang="en-US" dirty="0" smtClean="0"/>
              <a:t>Swell Paper</a:t>
            </a:r>
          </a:p>
          <a:p>
            <a:r>
              <a:rPr lang="en-US" dirty="0" smtClean="0"/>
              <a:t>Talking Tactile Tablet and </a:t>
            </a:r>
            <a:r>
              <a:rPr lang="en-US" dirty="0" smtClean="0"/>
              <a:t>Talking Tactile Pen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www.touchgraphics.com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Tactile Graphics Beyond the Classroom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itchFamily="34" charset="0"/>
              </a:rPr>
              <a:t>Into </a:t>
            </a:r>
            <a:r>
              <a:rPr lang="en-US" dirty="0" smtClean="0">
                <a:latin typeface="Calibri" pitchFamily="34" charset="0"/>
              </a:rPr>
              <a:t>the social </a:t>
            </a:r>
            <a:r>
              <a:rPr lang="en-US" dirty="0" smtClean="0">
                <a:latin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</a:rPr>
              <a:t>ealm</a:t>
            </a:r>
            <a:r>
              <a:rPr lang="en-US" dirty="0" smtClean="0">
                <a:latin typeface="Calibri" pitchFamily="34" charset="0"/>
              </a:rPr>
              <a:t>:  Why It Matters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Windows Explained: Tactile </a:t>
            </a:r>
            <a:r>
              <a:rPr lang="en-US" dirty="0" smtClean="0">
                <a:latin typeface="Calibri" pitchFamily="34" charset="0"/>
              </a:rPr>
              <a:t>Diagrams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iPhone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iPad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book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hlinkClick r:id="rId2"/>
              </a:rPr>
              <a:t>www.nbp.org</a:t>
            </a:r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  Print Music Symbols and Tactile </a:t>
            </a:r>
            <a:r>
              <a:rPr lang="en-US" sz="3200" dirty="0" smtClean="0">
                <a:latin typeface="Calibri" pitchFamily="34" charset="0"/>
              </a:rPr>
              <a:t>Graphics</a:t>
            </a:r>
          </a:p>
          <a:p>
            <a:pPr>
              <a:buNone/>
            </a:pPr>
            <a:endParaRPr lang="en-US" sz="32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By Lois </a:t>
            </a:r>
            <a:r>
              <a:rPr lang="en-US" dirty="0" err="1" smtClean="0">
                <a:latin typeface="Calibri" pitchFamily="34" charset="0"/>
              </a:rPr>
              <a:t>Krantz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Published </a:t>
            </a:r>
            <a:r>
              <a:rPr lang="en-US" dirty="0" smtClean="0">
                <a:latin typeface="Calibri" pitchFamily="34" charset="0"/>
              </a:rPr>
              <a:t>by The National Braille Association</a:t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Call </a:t>
            </a:r>
            <a:r>
              <a:rPr lang="en-US" dirty="0" smtClean="0">
                <a:latin typeface="Calibri" pitchFamily="34" charset="0"/>
              </a:rPr>
              <a:t>NBA toll-free to order: </a:t>
            </a:r>
            <a:r>
              <a:rPr lang="en-US" dirty="0" smtClean="0">
                <a:latin typeface="Calibri" pitchFamily="34" charset="0"/>
                <a:hlinkClick r:id="rId3"/>
              </a:rPr>
              <a:t> 1-800-244-5797 </a:t>
            </a:r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Calibri" pitchFamily="34" charset="0"/>
              </a:rPr>
              <a:t>Getting Ready for Fifth Grade  Starts in Preschool</a:t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Coloring pages:  From “BOP” to “Lots of Dots</a:t>
            </a:r>
            <a:r>
              <a:rPr lang="en-US" dirty="0" smtClean="0">
                <a:latin typeface="Calibri" pitchFamily="34" charset="0"/>
              </a:rPr>
              <a:t>”  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hlinkClick r:id="rId2"/>
              </a:rPr>
              <a:t>www.aph.org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 wealth of tactile books including how to draw a teddy bear from: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hlinkClick r:id="rId3"/>
              </a:rPr>
              <a:t>www.tactilevision.org</a:t>
            </a:r>
            <a:endParaRPr lang="en-US" dirty="0" smtClean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Thank you for coming today.</a:t>
            </a:r>
          </a:p>
          <a:p>
            <a:pPr algn="ctr">
              <a:buNone/>
            </a:pPr>
            <a:endParaRPr lang="en-US" sz="36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Th</a:t>
            </a:r>
            <a:r>
              <a:rPr lang="en-US" sz="3600" dirty="0" smtClean="0">
                <a:latin typeface="Calibri" pitchFamily="34" charset="0"/>
              </a:rPr>
              <a:t>is power point presentation is available</a:t>
            </a:r>
            <a:endParaRPr lang="en-US" sz="36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a</a:t>
            </a:r>
            <a:r>
              <a:rPr lang="en-US" sz="3600" dirty="0" smtClean="0">
                <a:latin typeface="Calibri" pitchFamily="34" charset="0"/>
              </a:rPr>
              <a:t>t </a:t>
            </a:r>
            <a:r>
              <a:rPr lang="en-US" sz="3600" dirty="0" smtClean="0">
                <a:latin typeface="Calibri" pitchFamily="34" charset="0"/>
                <a:hlinkClick r:id="rId2"/>
              </a:rPr>
              <a:t>http://tactilegraphics.org</a:t>
            </a:r>
            <a:r>
              <a:rPr lang="en-US" sz="3600" dirty="0" smtClean="0">
                <a:latin typeface="Calibri" pitchFamily="34" charset="0"/>
              </a:rPr>
              <a:t> 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Calibri"/>
                <a:ea typeface="Calibri"/>
                <a:cs typeface="Times New Roman"/>
              </a:rPr>
              <a:t>How did we become tactile graphics experts?</a:t>
            </a:r>
            <a:br>
              <a:rPr lang="en-US" b="1" dirty="0" smtClean="0">
                <a:latin typeface="Calibri"/>
                <a:ea typeface="Calibri"/>
                <a:cs typeface="Times New Roman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Teaching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Experience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ATIA 2009 where we met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Accessible Diagrams 2012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And lots of stuff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in between</a:t>
            </a:r>
            <a:endParaRPr lang="en-US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Tactile Graphics and Testing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Students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admitted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skipping questions with graphics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Proof that tactile graphics instruction and “playing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	catch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up” works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Test Ready Series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Committees and Advocacy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 </a:t>
            </a:r>
          </a:p>
          <a:p>
            <a:r>
              <a:rPr lang="en-US" dirty="0" smtClean="0">
                <a:latin typeface="Calibri" pitchFamily="34" charset="0"/>
              </a:rPr>
              <a:t>BANA </a:t>
            </a:r>
            <a:r>
              <a:rPr lang="en-US" dirty="0" smtClean="0">
                <a:latin typeface="Calibri" pitchFamily="34" charset="0"/>
              </a:rPr>
              <a:t>Guidelines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hlinkClick r:id="rId2"/>
              </a:rPr>
              <a:t>www.brailleauthority.org/tg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DIAGRAM Center </a:t>
            </a:r>
            <a:r>
              <a:rPr lang="en-US" dirty="0" smtClean="0">
                <a:latin typeface="Calibri" pitchFamily="34" charset="0"/>
                <a:hlinkClick r:id="rId3"/>
              </a:rPr>
              <a:t>www.diagramcenter.org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Grant to Benetech (</a:t>
            </a:r>
            <a:r>
              <a:rPr lang="en-US" dirty="0" err="1" smtClean="0">
                <a:latin typeface="Calibri" pitchFamily="34" charset="0"/>
              </a:rPr>
              <a:t>Bookshare</a:t>
            </a:r>
            <a:r>
              <a:rPr lang="en-US" dirty="0" smtClean="0">
                <a:latin typeface="Calibri" pitchFamily="34" charset="0"/>
              </a:rPr>
              <a:t>) to develop tools and strategies for supporting graphics in digital textbooks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sz="4900" dirty="0" smtClean="0">
                <a:latin typeface="Calibri"/>
                <a:ea typeface="Calibri"/>
                <a:cs typeface="Times New Roman"/>
              </a:rPr>
            </a:br>
            <a:r>
              <a:rPr lang="en-US" sz="4900" dirty="0" smtClean="0">
                <a:latin typeface="Calibri"/>
                <a:ea typeface="Calibri"/>
                <a:cs typeface="Times New Roman"/>
              </a:rPr>
              <a:t>Common </a:t>
            </a:r>
            <a:r>
              <a:rPr lang="en-US" sz="4900" dirty="0" smtClean="0">
                <a:latin typeface="Calibri"/>
                <a:ea typeface="Calibri"/>
                <a:cs typeface="Times New Roman"/>
              </a:rPr>
              <a:t>Core Standards</a:t>
            </a:r>
            <a:br>
              <a:rPr lang="en-US" sz="4900" dirty="0" smtClean="0">
                <a:latin typeface="Calibri"/>
                <a:ea typeface="Calibri"/>
                <a:cs typeface="Times New Roman"/>
              </a:rPr>
            </a:br>
            <a:r>
              <a:rPr lang="en-US" u="sng" dirty="0" smtClean="0">
                <a:solidFill>
                  <a:srgbClr val="005CA1"/>
                </a:solidFill>
                <a:latin typeface="Calibri"/>
                <a:ea typeface="Calibri"/>
                <a:cs typeface="Times New Roman"/>
                <a:hlinkClick r:id="rId3"/>
              </a:rPr>
              <a:t>www.corestandards.org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0"/>
            <a:ext cx="8229600" cy="4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Maryland </a:t>
            </a:r>
            <a:r>
              <a:rPr lang="en-US" b="1" dirty="0" smtClean="0"/>
              <a:t>Common Core State Curriculum Frameworks for Braille</a:t>
            </a:r>
            <a:br>
              <a:rPr lang="en-US" b="1" dirty="0" smtClean="0"/>
            </a:b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dirty="0" smtClean="0"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5CA1"/>
                </a:solidFill>
                <a:latin typeface="Verdana"/>
                <a:ea typeface="Calibri"/>
                <a:cs typeface="Times New Roman"/>
                <a:hlinkClick r:id="rId2"/>
              </a:rPr>
              <a:t>http</a:t>
            </a:r>
            <a:r>
              <a:rPr lang="en-US" u="sng" dirty="0" smtClean="0">
                <a:solidFill>
                  <a:srgbClr val="005CA1"/>
                </a:solidFill>
                <a:latin typeface="Verdana"/>
                <a:ea typeface="Calibri"/>
                <a:cs typeface="Times New Roman"/>
                <a:hlinkClick r:id="rId2"/>
              </a:rPr>
              <a:t>://mdk12.org/instruction/commoncore/braille/index.html</a:t>
            </a:r>
            <a:endParaRPr lang="en-US" dirty="0"/>
          </a:p>
        </p:txBody>
      </p:sp>
      <p:pic>
        <p:nvPicPr>
          <p:cNvPr id="1028" name="Picture 4" descr="http://mdk12.org/share/i/braille_f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3187208" cy="22860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 </a:t>
            </a:r>
            <a:r>
              <a:rPr lang="en-US" dirty="0" smtClean="0"/>
              <a:t>of Fifth Grade Common </a:t>
            </a:r>
            <a:r>
              <a:rPr lang="en-US" dirty="0" smtClean="0"/>
              <a:t>Core</a:t>
            </a:r>
            <a:br>
              <a:rPr lang="en-US" dirty="0" smtClean="0"/>
            </a:br>
            <a:r>
              <a:rPr lang="en-US" dirty="0" smtClean="0"/>
              <a:t>Standards- Math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 </a:t>
            </a:r>
            <a:r>
              <a:rPr lang="en-US" sz="2800" dirty="0" smtClean="0">
                <a:latin typeface="Calibri" pitchFamily="34" charset="0"/>
              </a:rPr>
              <a:t>Graph </a:t>
            </a:r>
            <a:r>
              <a:rPr lang="en-US" sz="2800" dirty="0" smtClean="0">
                <a:latin typeface="Calibri" pitchFamily="34" charset="0"/>
              </a:rPr>
              <a:t>points on the coordinate plane to solve real-world and mathematical </a:t>
            </a:r>
            <a:r>
              <a:rPr lang="en-US" sz="2800" dirty="0" smtClean="0">
                <a:latin typeface="Calibri" pitchFamily="34" charset="0"/>
              </a:rPr>
              <a:t>problems.</a:t>
            </a: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Classify </a:t>
            </a:r>
            <a:r>
              <a:rPr lang="en-US" sz="2800" dirty="0" smtClean="0">
                <a:latin typeface="Calibri" pitchFamily="34" charset="0"/>
              </a:rPr>
              <a:t>two-dimensional figures into categories based on their properties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Draw two-dimensional views of three-dimensional objects.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 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Gather data and display using appropriate method including charts, graphs, diagrams,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Fifth Grade Common Core</a:t>
            </a:r>
            <a:br>
              <a:rPr lang="en-US" dirty="0" smtClean="0"/>
            </a:br>
            <a:r>
              <a:rPr lang="en-US" dirty="0" smtClean="0"/>
              <a:t>Standards- </a:t>
            </a:r>
            <a:r>
              <a:rPr lang="en-US" dirty="0" smtClean="0"/>
              <a:t>English 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59936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hlinkClick r:id="rId2"/>
              </a:rPr>
              <a:t>CCSS.ELA-Literacy.SL.5.5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Include </a:t>
            </a:r>
            <a:r>
              <a:rPr lang="en-US" dirty="0" smtClean="0">
                <a:latin typeface="Calibri" pitchFamily="34" charset="0"/>
              </a:rPr>
              <a:t>multimedia components (e.g., graphics, sound) and visual displays in presentations when appropriate to enhance the development of main ideas or themes.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Tools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096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Must be proficient in using:</a:t>
            </a:r>
          </a:p>
          <a:p>
            <a:r>
              <a:rPr lang="en-US" dirty="0" smtClean="0">
                <a:latin typeface="Calibri" pitchFamily="34" charset="0"/>
              </a:rPr>
              <a:t>Ruler or straightedge</a:t>
            </a:r>
          </a:p>
          <a:p>
            <a:r>
              <a:rPr lang="en-US" dirty="0" smtClean="0">
                <a:latin typeface="Calibri" pitchFamily="34" charset="0"/>
              </a:rPr>
              <a:t>Protractor</a:t>
            </a:r>
          </a:p>
          <a:p>
            <a:r>
              <a:rPr lang="en-US" dirty="0" smtClean="0">
                <a:latin typeface="Calibri" pitchFamily="34" charset="0"/>
              </a:rPr>
              <a:t>Compass</a:t>
            </a:r>
          </a:p>
          <a:p>
            <a:r>
              <a:rPr lang="en-US" dirty="0" smtClean="0">
                <a:latin typeface="Calibri" pitchFamily="34" charset="0"/>
              </a:rPr>
              <a:t>Pen grip and dexterity for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audio-tactile presentations e.g. STEM binder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producing drawings on Sensational Blackboard , Draftsman or other technique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Using craft supplies in making graphics e.g. self-adhesive textures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F20-603A-40C3-886D-EC6875E3367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2468</TotalTime>
  <Words>344</Words>
  <Application>Microsoft Office PowerPoint</Application>
  <PresentationFormat>On-screen Show (4:3)</PresentationFormat>
  <Paragraphs>131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What’s This About 5th Graders and Tactile Graphics???</vt:lpstr>
      <vt:lpstr>How did we become tactile graphics experts? </vt:lpstr>
      <vt:lpstr>Tactile Graphics and Testing</vt:lpstr>
      <vt:lpstr>Slide 4</vt:lpstr>
      <vt:lpstr> Common Core Standards www.corestandards.org </vt:lpstr>
      <vt:lpstr>  Maryland Common Core State Curriculum Frameworks for Braille   </vt:lpstr>
      <vt:lpstr> Examples of Fifth Grade Common Core Standards- Math </vt:lpstr>
      <vt:lpstr>Examples of Fifth Grade Common Core Standards- English Language Arts</vt:lpstr>
      <vt:lpstr>Tools and Skills</vt:lpstr>
      <vt:lpstr>Think About</vt:lpstr>
      <vt:lpstr>How do we get there?</vt:lpstr>
      <vt:lpstr>It Starts With … </vt:lpstr>
      <vt:lpstr>It Was Only a Circle in Kindergarten! </vt:lpstr>
      <vt:lpstr>It’s Not Just a Square or Triangle Anymore </vt:lpstr>
      <vt:lpstr>TECHNOLOGY and TACTILE GRAPHICS  </vt:lpstr>
      <vt:lpstr>Tactile Graphics Beyond the Classroom </vt:lpstr>
      <vt:lpstr>Slide 17</vt:lpstr>
      <vt:lpstr>Getting Ready for Fifth Grade  Starts in Preschool 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This About 5th Graders and Tactile Graphics???</dc:title>
  <dc:creator>Lucia</dc:creator>
  <cp:lastModifiedBy>Lucia</cp:lastModifiedBy>
  <cp:revision>148</cp:revision>
  <dcterms:created xsi:type="dcterms:W3CDTF">2013-12-04T06:29:36Z</dcterms:created>
  <dcterms:modified xsi:type="dcterms:W3CDTF">2013-12-05T23:38:05Z</dcterms:modified>
</cp:coreProperties>
</file>